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32" r:id="rId3"/>
    <p:sldMasterId id="2147483750" r:id="rId4"/>
  </p:sldMasterIdLst>
  <p:sldIdLst>
    <p:sldId id="263" r:id="rId5"/>
    <p:sldId id="288" r:id="rId6"/>
    <p:sldId id="269" r:id="rId7"/>
    <p:sldId id="270" r:id="rId8"/>
    <p:sldId id="266" r:id="rId9"/>
    <p:sldId id="267" r:id="rId10"/>
    <p:sldId id="264" r:id="rId11"/>
    <p:sldId id="265" r:id="rId12"/>
    <p:sldId id="268" r:id="rId13"/>
    <p:sldId id="258" r:id="rId14"/>
    <p:sldId id="259" r:id="rId15"/>
    <p:sldId id="271" r:id="rId16"/>
    <p:sldId id="262" r:id="rId17"/>
    <p:sldId id="260" r:id="rId18"/>
    <p:sldId id="261" r:id="rId19"/>
    <p:sldId id="272" r:id="rId20"/>
    <p:sldId id="273" r:id="rId21"/>
    <p:sldId id="274" r:id="rId22"/>
    <p:sldId id="275" r:id="rId23"/>
    <p:sldId id="276" r:id="rId24"/>
    <p:sldId id="281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499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5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544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430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391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17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6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342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35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91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369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608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52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629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964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846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7203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268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886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59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32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286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391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003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96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003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049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783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89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24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12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422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18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738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839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26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256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301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84759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919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4003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2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8807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444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1064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722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1161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15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56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1159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547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7227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43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978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7503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9870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3512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03619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2988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41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669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3553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20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44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35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226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593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983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D798-14E3-427E-8DC8-230F713E9282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0BAAE-D385-4CDE-8636-B2D9060E14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97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km.com/" TargetMode="External"/><Relationship Id="rId2" Type="http://schemas.openxmlformats.org/officeDocument/2006/relationships/hyperlink" Target="https://gospacecra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c.ltn.com.tw/news/30508" TargetMode="External"/><Relationship Id="rId5" Type="http://schemas.openxmlformats.org/officeDocument/2006/relationships/hyperlink" Target="https://www.techbang.com/posts/12428-evolution-of-smart-phone-smart-phone-its-origins-in-the-personal-digital-assistant-pda-mobile-devices" TargetMode="External"/><Relationship Id="rId4" Type="http://schemas.openxmlformats.org/officeDocument/2006/relationships/hyperlink" Target="https://www.javacodeexamples.com/java-exception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m.com.tw/page02-1-187.html" TargetMode="External"/><Relationship Id="rId2" Type="http://schemas.openxmlformats.org/officeDocument/2006/relationships/hyperlink" Target="https://www.keycdn.com/blog/web-crawl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monsensemedia.org/blog/kids-summer-movie-guide-2017" TargetMode="External"/><Relationship Id="rId4" Type="http://schemas.openxmlformats.org/officeDocument/2006/relationships/hyperlink" Target="http://www.tubefilter.com/2016/10/10/hollywood-studios-youtube-movie-circui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arecinemaniax.com/2015/01/08/two-marvel-films-among-top-10-most-anticipated-2015-movies/" TargetMode="External"/><Relationship Id="rId2" Type="http://schemas.openxmlformats.org/officeDocument/2006/relationships/hyperlink" Target="https://www.bqjournal.com/%E6%96%B0isaca%E6%8C%87%E5%BC%95%E8%BE%A8%E8%AD%98%E6%9C%89%E6%95%88%E6%95%B8%E6%93%9A%E5%88%86%E6%9E%90%E7%AD%96%E7%95%A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ccnet.com.tw/lccnet/cloud-system" TargetMode="External"/><Relationship Id="rId5" Type="http://schemas.openxmlformats.org/officeDocument/2006/relationships/hyperlink" Target="https://mosaicnetworx.com/business-internet-access/" TargetMode="External"/><Relationship Id="rId4" Type="http://schemas.openxmlformats.org/officeDocument/2006/relationships/hyperlink" Target="https://column.cari.com.my/portal.php?mod=view&amp;aid=6862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box.org/2017/02/07/what-are-the-differences-between-mobile-technology-1g-2g-3g-4g-and-5g/" TargetMode="External"/><Relationship Id="rId2" Type="http://schemas.openxmlformats.org/officeDocument/2006/relationships/hyperlink" Target="https://kknews.cc/zh-tw/digital/bogxol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ebcomforts.com/page/how-to-improve-website-crawling-speed/" TargetMode="External"/><Relationship Id="rId4" Type="http://schemas.openxmlformats.org/officeDocument/2006/relationships/hyperlink" Target="http://logos.wikia.com/wiki/File:Rotten_Tomatoes_2.sv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ttentomatoes.com/top/bestofrt/" TargetMode="External"/><Relationship Id="rId2" Type="http://schemas.openxmlformats.org/officeDocument/2006/relationships/hyperlink" Target="http://www.imdb.com/chart/top?pf_rd_m=A2FGELUUNOQJNL&amp;pf_rd_p=2417962742&amp;pf_rd_r=0M85G1V8JHW928EHBETF&amp;pf_rd_s=right-4&amp;pf_rd_t=15506&amp;pf_rd_i=moviemeter&amp;ref_=chtmvm_ql_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la.tw/python-web-crawler/" TargetMode="External"/><Relationship Id="rId4" Type="http://schemas.openxmlformats.org/officeDocument/2006/relationships/hyperlink" Target="https://zh.wikipedia.org/wiki/%E7%B6%B2%E8%B7%AF%E7%88%AC%E8%9F%B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F176-3FEB-45DD-BF70-B9A06975F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網路爬蟲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0389E4B9-92D0-4C24-897A-8311C393E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70375"/>
            <a:ext cx="9448800" cy="1968499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組別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第九組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A1045516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蔡湘俊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A1045505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施彥廷</a:t>
            </a:r>
            <a:endParaRPr lang="en-US" altLang="zh-TW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 </a:t>
            </a:r>
            <a:r>
              <a:rPr lang="en-US" altLang="zh-TW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黃健峰</a:t>
            </a:r>
          </a:p>
        </p:txBody>
      </p:sp>
    </p:spTree>
    <p:extLst>
      <p:ext uri="{BB962C8B-B14F-4D97-AF65-F5344CB8AC3E}">
        <p14:creationId xmlns:p14="http://schemas.microsoft.com/office/powerpoint/2010/main" val="40239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D6014-E4BA-476B-A0D0-0548B136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899" y="128979"/>
            <a:ext cx="170497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pic>
        <p:nvPicPr>
          <p:cNvPr id="1026" name="Picture 2" descr="「movie」的圖片搜尋結果">
            <a:extLst>
              <a:ext uri="{FF2B5EF4-FFF2-40B4-BE49-F238E27FC236}">
                <a16:creationId xmlns:a16="http://schemas.microsoft.com/office/drawing/2014/main" id="{F2738C26-71E5-48CC-8BA0-5D9EDBF023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84" y="1800226"/>
            <a:ext cx="7155744" cy="4025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887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061DF-81AC-41EB-9E6A-38527979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0" y="-7199"/>
            <a:ext cx="3543300" cy="1293028"/>
          </a:xfrm>
        </p:spPr>
        <p:txBody>
          <a:bodyPr/>
          <a:lstStyle/>
          <a:p>
            <a:pPr algn="ctr"/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Module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34829-683C-427F-8BED-3BFFBCC8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Requests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  </a:t>
            </a:r>
            <a:r>
              <a:rPr lang="en-US" altLang="zh-TW" dirty="0" err="1"/>
              <a:t>BeautifulSoup</a:t>
            </a:r>
            <a:endParaRPr lang="en-US" altLang="zh-TW" dirty="0"/>
          </a:p>
          <a:p>
            <a:pPr marL="514350" indent="-514350">
              <a:buAutoNum type="arabicPeriod"/>
            </a:pPr>
            <a:endParaRPr lang="zh-TW" altLang="en-US" dirty="0"/>
          </a:p>
        </p:txBody>
      </p:sp>
      <p:pic>
        <p:nvPicPr>
          <p:cNvPr id="3076" name="Picture 4" descr="「beautifulsoup」的圖片搜尋結果">
            <a:extLst>
              <a:ext uri="{FF2B5EF4-FFF2-40B4-BE49-F238E27FC236}">
                <a16:creationId xmlns:a16="http://schemas.microsoft.com/office/drawing/2014/main" id="{634FAA35-2428-47F7-8A63-5BF08ABE8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4827" r="8313" b="3501"/>
          <a:stretch/>
        </p:blipFill>
        <p:spPr bwMode="auto">
          <a:xfrm>
            <a:off x="6981824" y="4010024"/>
            <a:ext cx="1743076" cy="28523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「網路」的圖片搜尋結果">
            <a:extLst>
              <a:ext uri="{FF2B5EF4-FFF2-40B4-BE49-F238E27FC236}">
                <a16:creationId xmlns:a16="http://schemas.microsoft.com/office/drawing/2014/main" id="{FF07EE97-9F71-49C2-AA7E-016DC6D1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09" y="1998763"/>
            <a:ext cx="2694991" cy="1855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5138A09A-8BC5-4A1B-A90D-7F8A5D6BEED5}"/>
              </a:ext>
            </a:extLst>
          </p:cNvPr>
          <p:cNvSpPr/>
          <p:nvPr/>
        </p:nvSpPr>
        <p:spPr>
          <a:xfrm>
            <a:off x="2114550" y="2997518"/>
            <a:ext cx="1400175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4C065-853D-47E3-A035-9A33A0A6AF6E}"/>
              </a:ext>
            </a:extLst>
          </p:cNvPr>
          <p:cNvSpPr/>
          <p:nvPr/>
        </p:nvSpPr>
        <p:spPr>
          <a:xfrm>
            <a:off x="3914775" y="2997518"/>
            <a:ext cx="1438275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connect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EE512B0F-5572-4FC3-9989-862EB788FBC2}"/>
              </a:ext>
            </a:extLst>
          </p:cNvPr>
          <p:cNvSpPr/>
          <p:nvPr/>
        </p:nvSpPr>
        <p:spPr>
          <a:xfrm>
            <a:off x="2114549" y="5105401"/>
            <a:ext cx="1400175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6AB9A1-8D92-4407-991E-16607560D19C}"/>
              </a:ext>
            </a:extLst>
          </p:cNvPr>
          <p:cNvSpPr/>
          <p:nvPr/>
        </p:nvSpPr>
        <p:spPr>
          <a:xfrm>
            <a:off x="3914775" y="5105400"/>
            <a:ext cx="1438275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59237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2A4FD-18C1-4314-BDC3-DF2C0727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424" y="0"/>
            <a:ext cx="2238375" cy="1325563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目標網頁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321CFA-1893-4A4B-A64D-A2DD8EDE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52" t="8610" r="24142" b="19637"/>
          <a:stretch/>
        </p:blipFill>
        <p:spPr>
          <a:xfrm>
            <a:off x="2262187" y="963841"/>
            <a:ext cx="7667625" cy="5894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108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CB0FE5D-516F-4630-9669-C28765F0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650" y="1"/>
            <a:ext cx="3105150" cy="1064476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原始碼分析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62C42DA-F763-4C87-9A37-28B5D43C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" t="8245" r="24589" b="37468"/>
          <a:stretch/>
        </p:blipFill>
        <p:spPr>
          <a:xfrm>
            <a:off x="0" y="1129779"/>
            <a:ext cx="12192000" cy="4975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159C37-DE02-4837-B502-B1024DD180A7}"/>
              </a:ext>
            </a:extLst>
          </p:cNvPr>
          <p:cNvSpPr/>
          <p:nvPr/>
        </p:nvSpPr>
        <p:spPr>
          <a:xfrm>
            <a:off x="190500" y="2533650"/>
            <a:ext cx="9982200" cy="752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0BD4A24-4BB9-49FD-9267-1A9798BBB5C2}"/>
              </a:ext>
            </a:extLst>
          </p:cNvPr>
          <p:cNvCxnSpPr>
            <a:cxnSpLocks/>
          </p:cNvCxnSpPr>
          <p:nvPr/>
        </p:nvCxnSpPr>
        <p:spPr>
          <a:xfrm>
            <a:off x="495300" y="2657475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29AF84F-8C78-4917-B2F8-37A741D5735E}"/>
              </a:ext>
            </a:extLst>
          </p:cNvPr>
          <p:cNvCxnSpPr>
            <a:cxnSpLocks/>
          </p:cNvCxnSpPr>
          <p:nvPr/>
        </p:nvCxnSpPr>
        <p:spPr>
          <a:xfrm>
            <a:off x="3829050" y="3057525"/>
            <a:ext cx="1762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78C828A-2A1D-40A9-AB5A-0C79EEC0CDF6}"/>
              </a:ext>
            </a:extLst>
          </p:cNvPr>
          <p:cNvCxnSpPr>
            <a:cxnSpLocks/>
          </p:cNvCxnSpPr>
          <p:nvPr/>
        </p:nvCxnSpPr>
        <p:spPr>
          <a:xfrm>
            <a:off x="714375" y="3162300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「IMDb」的圖片搜尋結果">
            <a:extLst>
              <a:ext uri="{FF2B5EF4-FFF2-40B4-BE49-F238E27FC236}">
                <a16:creationId xmlns:a16="http://schemas.microsoft.com/office/drawing/2014/main" id="{34BE19DA-488E-4521-97AB-338E6FFC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4508880"/>
            <a:ext cx="4611668" cy="224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54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B4E16-7942-4722-945C-E6AED59E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050" y="1"/>
            <a:ext cx="3333750" cy="1064476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程式碼分析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C081FA-1575-42CC-8414-28ABA289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62" t="9381" r="727" b="8428"/>
          <a:stretch/>
        </p:blipFill>
        <p:spPr>
          <a:xfrm>
            <a:off x="286352" y="838200"/>
            <a:ext cx="11524648" cy="6019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99B482-9A2F-4760-9634-8F609929E215}"/>
              </a:ext>
            </a:extLst>
          </p:cNvPr>
          <p:cNvSpPr/>
          <p:nvPr/>
        </p:nvSpPr>
        <p:spPr>
          <a:xfrm>
            <a:off x="762000" y="1819275"/>
            <a:ext cx="6305550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D48100-6631-444F-AF3F-DCFFE26A7C66}"/>
              </a:ext>
            </a:extLst>
          </p:cNvPr>
          <p:cNvSpPr/>
          <p:nvPr/>
        </p:nvSpPr>
        <p:spPr>
          <a:xfrm>
            <a:off x="8629650" y="1803656"/>
            <a:ext cx="2647950" cy="359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更改</a:t>
            </a:r>
            <a:r>
              <a:rPr lang="en-US" altLang="zh-TW" dirty="0"/>
              <a:t>workstation</a:t>
            </a:r>
            <a:r>
              <a:rPr lang="zh-TW" altLang="en-US" dirty="0"/>
              <a:t>的位置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7A95662-12D6-4CFD-B4F9-F67ED5C4614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067550" y="1983469"/>
            <a:ext cx="1562100" cy="1201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90FD6B9-2387-4064-B093-B6DB265490D9}"/>
              </a:ext>
            </a:extLst>
          </p:cNvPr>
          <p:cNvSpPr/>
          <p:nvPr/>
        </p:nvSpPr>
        <p:spPr>
          <a:xfrm>
            <a:off x="762000" y="2291926"/>
            <a:ext cx="2638425" cy="33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3CD213-4C09-4563-8EFA-A644EFE79E31}"/>
              </a:ext>
            </a:extLst>
          </p:cNvPr>
          <p:cNvSpPr/>
          <p:nvPr/>
        </p:nvSpPr>
        <p:spPr>
          <a:xfrm>
            <a:off x="8629650" y="2216888"/>
            <a:ext cx="1571625" cy="3524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獲得網頁編碼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A862848-6F0B-4269-B7B1-B2F577D473B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00425" y="2393101"/>
            <a:ext cx="5229225" cy="2979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99621B4-33EF-44F3-883F-FCC9ECAF8CC3}"/>
              </a:ext>
            </a:extLst>
          </p:cNvPr>
          <p:cNvSpPr/>
          <p:nvPr/>
        </p:nvSpPr>
        <p:spPr>
          <a:xfrm>
            <a:off x="761999" y="2627623"/>
            <a:ext cx="11049001" cy="821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ECEC15-BC9C-4AC7-80D2-A54F52645D46}"/>
              </a:ext>
            </a:extLst>
          </p:cNvPr>
          <p:cNvSpPr/>
          <p:nvPr/>
        </p:nvSpPr>
        <p:spPr>
          <a:xfrm>
            <a:off x="761998" y="6504356"/>
            <a:ext cx="6677027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9D55AF-E973-47F5-B9C7-E462F802369A}"/>
              </a:ext>
            </a:extLst>
          </p:cNvPr>
          <p:cNvSpPr/>
          <p:nvPr/>
        </p:nvSpPr>
        <p:spPr>
          <a:xfrm>
            <a:off x="8629650" y="6515100"/>
            <a:ext cx="1828800" cy="3429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將結果寫入檔案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C9C2AFE-8F03-4D4C-AB65-8FA04D4547A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439025" y="6686550"/>
            <a:ext cx="1190625" cy="947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B6F12E2-B174-4A49-A8AD-629BB4ECEF72}"/>
              </a:ext>
            </a:extLst>
          </p:cNvPr>
          <p:cNvSpPr/>
          <p:nvPr/>
        </p:nvSpPr>
        <p:spPr>
          <a:xfrm>
            <a:off x="761998" y="3569379"/>
            <a:ext cx="5095877" cy="2821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90C5A3-13C4-464D-8188-8CC22172C9F9}"/>
              </a:ext>
            </a:extLst>
          </p:cNvPr>
          <p:cNvSpPr/>
          <p:nvPr/>
        </p:nvSpPr>
        <p:spPr>
          <a:xfrm>
            <a:off x="8629650" y="4811838"/>
            <a:ext cx="3181350" cy="33697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從網頁原始碼擷取出所需資料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D08044-6EEF-4F6A-91C3-BE86EC69A63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857875" y="4980327"/>
            <a:ext cx="277177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AE00B87-6D34-4432-938B-E8AD15D2952B}"/>
              </a:ext>
            </a:extLst>
          </p:cNvPr>
          <p:cNvSpPr/>
          <p:nvPr/>
        </p:nvSpPr>
        <p:spPr>
          <a:xfrm>
            <a:off x="8629650" y="3009841"/>
            <a:ext cx="2533650" cy="35004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獲取網頁原始碼並解析</a:t>
            </a:r>
          </a:p>
        </p:txBody>
      </p:sp>
    </p:spTree>
    <p:extLst>
      <p:ext uri="{BB962C8B-B14F-4D97-AF65-F5344CB8AC3E}">
        <p14:creationId xmlns:p14="http://schemas.microsoft.com/office/powerpoint/2010/main" val="396657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D48F1-9859-4CDD-A3DB-5496AC1A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177" y="140603"/>
            <a:ext cx="2822847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運行結果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E465C7-ACF8-41DC-A04C-AFA3B7FAF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7" t="34144" r="76966" b="7990"/>
          <a:stretch/>
        </p:blipFill>
        <p:spPr>
          <a:xfrm>
            <a:off x="0" y="1433632"/>
            <a:ext cx="3324226" cy="54243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DE6F28F-07D9-4DA2-8973-5DA491C8B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26111" r="55781" b="30834"/>
          <a:stretch/>
        </p:blipFill>
        <p:spPr>
          <a:xfrm>
            <a:off x="3655218" y="1435374"/>
            <a:ext cx="4652963" cy="54226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BC138A-EAE9-4C4F-95AF-CB84A1881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t="22361" r="50781" b="6805"/>
          <a:stretch/>
        </p:blipFill>
        <p:spPr>
          <a:xfrm>
            <a:off x="8807178" y="1433631"/>
            <a:ext cx="3370533" cy="54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2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 descr="「疑問」的圖片搜尋結果">
            <a:extLst>
              <a:ext uri="{FF2B5EF4-FFF2-40B4-BE49-F238E27FC236}">
                <a16:creationId xmlns:a16="http://schemas.microsoft.com/office/drawing/2014/main" id="{B85DEA20-EFA3-4182-AC40-08BD423AE3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54" y="0"/>
            <a:ext cx="952775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「手機」的圖片搜尋結果">
            <a:extLst>
              <a:ext uri="{FF2B5EF4-FFF2-40B4-BE49-F238E27FC236}">
                <a16:creationId xmlns:a16="http://schemas.microsoft.com/office/drawing/2014/main" id="{23D88B42-A394-4F12-A7DA-5BA9DAAC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420195"/>
            <a:ext cx="3921125" cy="273257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「web crawling」的圖片搜尋結果">
            <a:extLst>
              <a:ext uri="{FF2B5EF4-FFF2-40B4-BE49-F238E27FC236}">
                <a16:creationId xmlns:a16="http://schemas.microsoft.com/office/drawing/2014/main" id="{D8DA1706-93D7-4921-970F-96BD44E5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56" y="420195"/>
            <a:ext cx="2541594" cy="2528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165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22251-2284-4446-B652-AB2ABCF5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924" y="0"/>
            <a:ext cx="24860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手機發展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CD42EA-E757-4A89-9C48-B79064A94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5" t="22222" r="18420" b="16944"/>
          <a:stretch/>
        </p:blipFill>
        <p:spPr>
          <a:xfrm>
            <a:off x="2324100" y="1160689"/>
            <a:ext cx="7543800" cy="536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301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F36C5-83B9-4EF2-8385-9545AB68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0" y="0"/>
            <a:ext cx="26003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效能成長</a:t>
            </a:r>
          </a:p>
        </p:txBody>
      </p:sp>
      <p:pic>
        <p:nvPicPr>
          <p:cNvPr id="1026" name="Picture 2" descr="https://i1.kknews.cc/SIG=1k8puvh/2432000516s74pp4s05o.jpg">
            <a:extLst>
              <a:ext uri="{FF2B5EF4-FFF2-40B4-BE49-F238E27FC236}">
                <a16:creationId xmlns:a16="http://schemas.microsoft.com/office/drawing/2014/main" id="{491E9FB2-80E5-400C-AA8B-5BDCF12472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8350" y="1063188"/>
            <a:ext cx="8115300" cy="5427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F5108-FB52-4039-9EC3-FB667F9B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4" y="0"/>
            <a:ext cx="25241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網速提升</a:t>
            </a:r>
          </a:p>
        </p:txBody>
      </p:sp>
      <p:pic>
        <p:nvPicPr>
          <p:cNvPr id="2052" name="Picture 4" descr="相關圖片">
            <a:extLst>
              <a:ext uri="{FF2B5EF4-FFF2-40B4-BE49-F238E27FC236}">
                <a16:creationId xmlns:a16="http://schemas.microsoft.com/office/drawing/2014/main" id="{A10A6A34-6C0D-4171-A298-B0D6A8CB77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6549" y="1121655"/>
            <a:ext cx="6696075" cy="56587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A0EE-6D6F-4E7C-8975-AF0C319A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549" y="0"/>
            <a:ext cx="2466975" cy="1521627"/>
          </a:xfrm>
        </p:spPr>
        <p:txBody>
          <a:bodyPr>
            <a:normAutofit/>
          </a:bodyPr>
          <a:lstStyle/>
          <a:p>
            <a:r>
              <a:rPr lang="zh-TW" altLang="en-US" sz="88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673B3-4ADD-4136-ABD3-A53E056D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網路的誕生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爆炸性世代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網頁概述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爬蟲介紹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範例應用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Movie</a:t>
            </a:r>
            <a:r>
              <a:rPr lang="zh-TW" altLang="en-US" dirty="0"/>
              <a:t> </a:t>
            </a:r>
            <a:r>
              <a:rPr lang="en-US" altLang="zh-TW" dirty="0"/>
              <a:t>Ranking</a:t>
            </a:r>
          </a:p>
          <a:p>
            <a:pPr marL="457200" indent="-457200">
              <a:buAutoNum type="arabicPeriod"/>
            </a:pPr>
            <a:r>
              <a:rPr lang="zh-TW" altLang="en-US" dirty="0"/>
              <a:t>手機與爬蟲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範例</a:t>
            </a:r>
            <a:r>
              <a:rPr lang="en-US" altLang="zh-TW" dirty="0"/>
              <a:t>APP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Movie</a:t>
            </a:r>
            <a:r>
              <a:rPr lang="zh-TW" altLang="en-US" dirty="0"/>
              <a:t> </a:t>
            </a:r>
            <a:r>
              <a:rPr lang="en-US" altLang="zh-TW" dirty="0"/>
              <a:t>Ranking</a:t>
            </a:r>
          </a:p>
          <a:p>
            <a:pPr marL="457200" indent="-457200">
              <a:buAutoNum type="arabicPeriod"/>
            </a:pPr>
            <a:r>
              <a:rPr lang="zh-TW" altLang="en-US" dirty="0"/>
              <a:t>參考資料</a:t>
            </a:r>
            <a:endParaRPr lang="en-US" altLang="zh-TW" dirty="0"/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  <p:pic>
        <p:nvPicPr>
          <p:cNvPr id="6146" name="Picture 2" descr="「web crawler」的圖片搜尋結果">
            <a:extLst>
              <a:ext uri="{FF2B5EF4-FFF2-40B4-BE49-F238E27FC236}">
                <a16:creationId xmlns:a16="http://schemas.microsoft.com/office/drawing/2014/main" id="{8683F123-57B1-4866-8A3F-2A59D2D7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4" y="2609850"/>
            <a:ext cx="5429250" cy="25717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48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1AE8628-5BDB-4DF0-A3D1-F055DE8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78973"/>
            <a:ext cx="6934200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Movies Ranking</a:t>
            </a:r>
            <a:endParaRPr lang="zh-TW" altLang="en-US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2" descr="2015movies">
            <a:extLst>
              <a:ext uri="{FF2B5EF4-FFF2-40B4-BE49-F238E27FC236}">
                <a16:creationId xmlns:a16="http://schemas.microsoft.com/office/drawing/2014/main" id="{56DE5455-0CF4-4B31-9189-A8AD7A3AA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4892" y="2193925"/>
            <a:ext cx="5722216" cy="40243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231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04721FA-A96B-470A-AF01-EC7F4211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674" y="34515"/>
            <a:ext cx="4124325" cy="1293028"/>
          </a:xfrm>
        </p:spPr>
        <p:txBody>
          <a:bodyPr/>
          <a:lstStyle/>
          <a:p>
            <a:pPr algn="ctr"/>
            <a:r>
              <a:rPr lang="en-US" altLang="zh-TW" cap="none" dirty="0">
                <a:ln w="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Module</a:t>
            </a:r>
            <a:r>
              <a:rPr lang="zh-TW" altLang="en-US" cap="none" dirty="0">
                <a:ln w="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DEDD9-6CB5-4E0F-B08B-EF2A979C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dirty="0" err="1"/>
              <a:t>Jsoup</a:t>
            </a: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  Document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  Element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5F234A44-B5E8-4DF3-9042-1BF59C32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1990365"/>
            <a:ext cx="2388393" cy="159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8C38F9B-FD53-47D6-BB42-DBB678072456}"/>
              </a:ext>
            </a:extLst>
          </p:cNvPr>
          <p:cNvSpPr/>
          <p:nvPr/>
        </p:nvSpPr>
        <p:spPr>
          <a:xfrm>
            <a:off x="2057400" y="2873692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D45BC0-31A7-41BA-BDC0-87A7CE8FDC08}"/>
              </a:ext>
            </a:extLst>
          </p:cNvPr>
          <p:cNvSpPr/>
          <p:nvPr/>
        </p:nvSpPr>
        <p:spPr>
          <a:xfrm>
            <a:off x="4695826" y="2930841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connect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14F7C07B-E44A-4691-9DA1-2EE10B04FBCD}"/>
              </a:ext>
            </a:extLst>
          </p:cNvPr>
          <p:cNvSpPr/>
          <p:nvPr/>
        </p:nvSpPr>
        <p:spPr>
          <a:xfrm>
            <a:off x="2052638" y="4686300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12BE31-A35C-4AA4-938D-75EABF54DA53}"/>
              </a:ext>
            </a:extLst>
          </p:cNvPr>
          <p:cNvSpPr/>
          <p:nvPr/>
        </p:nvSpPr>
        <p:spPr>
          <a:xfrm>
            <a:off x="4695826" y="4743449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select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77AED8A-6BE6-4862-ACEF-ED7AE6285F3E}"/>
              </a:ext>
            </a:extLst>
          </p:cNvPr>
          <p:cNvSpPr/>
          <p:nvPr/>
        </p:nvSpPr>
        <p:spPr>
          <a:xfrm>
            <a:off x="2052638" y="6148386"/>
            <a:ext cx="1638300" cy="504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BC283D-6F8D-4F6D-82C8-2D3E43074787}"/>
              </a:ext>
            </a:extLst>
          </p:cNvPr>
          <p:cNvSpPr/>
          <p:nvPr/>
        </p:nvSpPr>
        <p:spPr>
          <a:xfrm>
            <a:off x="4695826" y="6205535"/>
            <a:ext cx="1200149" cy="3905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store</a:t>
            </a:r>
            <a:endParaRPr lang="zh-TW" altLang="en-US" dirty="0"/>
          </a:p>
        </p:txBody>
      </p:sp>
      <p:pic>
        <p:nvPicPr>
          <p:cNvPr id="4100" name="Picture 4" descr="「Document」的圖片搜尋結果">
            <a:extLst>
              <a:ext uri="{FF2B5EF4-FFF2-40B4-BE49-F238E27FC236}">
                <a16:creationId xmlns:a16="http://schemas.microsoft.com/office/drawing/2014/main" id="{8A8EB9C4-DF0C-4CE4-94E5-347C8ABE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284" y="4017153"/>
            <a:ext cx="1200150" cy="12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「element」的圖片搜尋結果">
            <a:extLst>
              <a:ext uri="{FF2B5EF4-FFF2-40B4-BE49-F238E27FC236}">
                <a16:creationId xmlns:a16="http://schemas.microsoft.com/office/drawing/2014/main" id="{D3AB1CF6-4738-42F5-9099-5DCA2338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284" y="5611651"/>
            <a:ext cx="1381124" cy="118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2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C117EE6-D607-47FC-BA55-F583A867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74" y="0"/>
            <a:ext cx="2371725" cy="1325563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目標網頁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DCDA61-316F-4568-9A2A-06357205D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10" t="8436" r="21817" b="5363"/>
          <a:stretch/>
        </p:blipFill>
        <p:spPr>
          <a:xfrm>
            <a:off x="2775370" y="1008531"/>
            <a:ext cx="6897136" cy="584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992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EA5D1-CAE8-4401-B675-FD6BBB19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225" y="7484"/>
            <a:ext cx="2857500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原始碼分析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FEA0B5C-6B89-4EA2-AC9B-5DEECEDB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827" r="55725" b="42565"/>
          <a:stretch/>
        </p:blipFill>
        <p:spPr>
          <a:xfrm>
            <a:off x="0" y="1181100"/>
            <a:ext cx="12192000" cy="5670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738B3D-C0DA-4C88-B1B1-96C259BCF736}"/>
              </a:ext>
            </a:extLst>
          </p:cNvPr>
          <p:cNvSpPr/>
          <p:nvPr/>
        </p:nvSpPr>
        <p:spPr>
          <a:xfrm>
            <a:off x="888010" y="4016333"/>
            <a:ext cx="7036789" cy="2372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7026F8C-A028-4E4D-852B-108DB3A52731}"/>
              </a:ext>
            </a:extLst>
          </p:cNvPr>
          <p:cNvCxnSpPr>
            <a:cxnSpLocks/>
          </p:cNvCxnSpPr>
          <p:nvPr/>
        </p:nvCxnSpPr>
        <p:spPr>
          <a:xfrm>
            <a:off x="956607" y="4238887"/>
            <a:ext cx="2396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5D05AF2-A256-40F6-96AB-869CB15B84E3}"/>
              </a:ext>
            </a:extLst>
          </p:cNvPr>
          <p:cNvCxnSpPr>
            <a:cxnSpLocks/>
          </p:cNvCxnSpPr>
          <p:nvPr/>
        </p:nvCxnSpPr>
        <p:spPr>
          <a:xfrm>
            <a:off x="1738880" y="6227777"/>
            <a:ext cx="2347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File:Rotten Tomatoes 2.svg">
            <a:extLst>
              <a:ext uri="{FF2B5EF4-FFF2-40B4-BE49-F238E27FC236}">
                <a16:creationId xmlns:a16="http://schemas.microsoft.com/office/drawing/2014/main" id="{A7B993CC-5806-4559-BE77-4927DE9C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09" y="4016329"/>
            <a:ext cx="3286125" cy="23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09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54ECC9A-70EA-4112-98FB-5A8E20B2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24" y="1"/>
            <a:ext cx="2962275" cy="1064476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程式碼分析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3C41E4E-E29A-4940-BDE8-4163F142F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30" t="18606" r="19792" b="9887"/>
          <a:stretch/>
        </p:blipFill>
        <p:spPr>
          <a:xfrm>
            <a:off x="1219199" y="888276"/>
            <a:ext cx="8100299" cy="59697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44E9E8-89D9-4E6F-8F22-3EB91D72146E}"/>
              </a:ext>
            </a:extLst>
          </p:cNvPr>
          <p:cNvSpPr/>
          <p:nvPr/>
        </p:nvSpPr>
        <p:spPr>
          <a:xfrm>
            <a:off x="3486149" y="2190751"/>
            <a:ext cx="34290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EF3483-C7EE-460D-9D1B-350550DC9D6D}"/>
              </a:ext>
            </a:extLst>
          </p:cNvPr>
          <p:cNvSpPr/>
          <p:nvPr/>
        </p:nvSpPr>
        <p:spPr>
          <a:xfrm>
            <a:off x="10150198" y="2126401"/>
            <a:ext cx="1203601" cy="359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連結網頁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320211A-11F0-40D1-BB6B-720B9FE60B1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15149" y="2295526"/>
            <a:ext cx="3235049" cy="106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152FE66-BC6A-4645-8C61-864152CC41C2}"/>
              </a:ext>
            </a:extLst>
          </p:cNvPr>
          <p:cNvSpPr/>
          <p:nvPr/>
        </p:nvSpPr>
        <p:spPr>
          <a:xfrm>
            <a:off x="3486148" y="2743201"/>
            <a:ext cx="5833349" cy="210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311E4FC-54C0-4177-A22D-16174968FD2B}"/>
              </a:ext>
            </a:extLst>
          </p:cNvPr>
          <p:cNvCxnSpPr>
            <a:cxnSpLocks/>
          </p:cNvCxnSpPr>
          <p:nvPr/>
        </p:nvCxnSpPr>
        <p:spPr>
          <a:xfrm>
            <a:off x="9319497" y="3790369"/>
            <a:ext cx="83070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D22C863-D412-47C1-8FF4-9D6BA22DE68E}"/>
              </a:ext>
            </a:extLst>
          </p:cNvPr>
          <p:cNvSpPr/>
          <p:nvPr/>
        </p:nvSpPr>
        <p:spPr>
          <a:xfrm>
            <a:off x="10150198" y="3610556"/>
            <a:ext cx="1203601" cy="359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抓取內容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A5F20A-64E3-4C07-BA83-9E5EC6037E47}"/>
              </a:ext>
            </a:extLst>
          </p:cNvPr>
          <p:cNvSpPr/>
          <p:nvPr/>
        </p:nvSpPr>
        <p:spPr>
          <a:xfrm>
            <a:off x="3486149" y="4981575"/>
            <a:ext cx="225742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63AACA-626E-4AB7-B032-FA3719D5E413}"/>
              </a:ext>
            </a:extLst>
          </p:cNvPr>
          <p:cNvSpPr/>
          <p:nvPr/>
        </p:nvSpPr>
        <p:spPr>
          <a:xfrm>
            <a:off x="10150198" y="4914898"/>
            <a:ext cx="1203601" cy="359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顯示結果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2B3BF1E-D9DB-4F16-8A83-39C3164EBFC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743574" y="5086350"/>
            <a:ext cx="4406624" cy="83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3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E829CA9-56F7-493C-A139-FC7E759D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224" y="0"/>
            <a:ext cx="24098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運行結果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20C51F7-7002-42A4-B703-B2567ECD0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" b="7991"/>
          <a:stretch/>
        </p:blipFill>
        <p:spPr>
          <a:xfrm>
            <a:off x="1066800" y="1314888"/>
            <a:ext cx="3543300" cy="5543112"/>
          </a:xfr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8A3B3F2B-F4DC-475A-8F3A-427639636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9" t="21226" r="39779" b="5363"/>
          <a:stretch/>
        </p:blipFill>
        <p:spPr>
          <a:xfrm>
            <a:off x="5518569" y="1314888"/>
            <a:ext cx="5273256" cy="55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-7199"/>
            <a:ext cx="86106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zh-TW" dirty="0" err="1"/>
              <a:t>SpaceCradt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https://gospacecraft.com/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 err="1"/>
              <a:t>openkm</a:t>
            </a:r>
            <a:r>
              <a:rPr lang="en-US" altLang="zh-TW" dirty="0"/>
              <a:t> 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https://www.openkm.com/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 err="1"/>
              <a:t>JavaCodeExamples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https://www.javacodeexamples.com/java-exceptions/</a:t>
            </a:r>
            <a:endParaRPr lang="en-US" altLang="zh-TW" dirty="0"/>
          </a:p>
          <a:p>
            <a:pPr marL="457200" indent="-457200">
              <a:buAutoNum type="arabicPeriod" startAt="4"/>
            </a:pPr>
            <a:r>
              <a:rPr lang="zh-TW" altLang="en-US" dirty="0"/>
              <a:t>智慧型手機演進簡史，還記得曾經叱吒風雲的古董機嗎？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https://www.techbang.com/posts/12428-evolution-of-smart-phone-smart-phone-its-origins-in-the-personal-digital-assistant-pda-mobile-devices</a:t>
            </a:r>
            <a:endParaRPr lang="en-US" altLang="zh-TW" dirty="0"/>
          </a:p>
          <a:p>
            <a:pPr marL="457200" indent="-457200">
              <a:buAutoNum type="arabicPeriod" startAt="5"/>
            </a:pPr>
            <a:r>
              <a:rPr lang="zh-TW" altLang="en-US" dirty="0"/>
              <a:t>換手機先等等！</a:t>
            </a:r>
            <a:r>
              <a:rPr lang="en-US" altLang="zh-TW" dirty="0"/>
              <a:t>2017 </a:t>
            </a:r>
            <a:r>
              <a:rPr lang="zh-TW" altLang="en-US" dirty="0"/>
              <a:t>下半年還有這 </a:t>
            </a:r>
            <a:r>
              <a:rPr lang="en-US" altLang="zh-TW" dirty="0"/>
              <a:t>5 </a:t>
            </a:r>
            <a:r>
              <a:rPr lang="zh-TW" altLang="en-US" dirty="0"/>
              <a:t>款手機值得期待！   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6"/>
              </a:rPr>
              <a:t>http://3c.ltn.com.tw/news/30508</a:t>
            </a:r>
            <a:endParaRPr lang="en-US" altLang="zh-TW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67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0"/>
            <a:ext cx="86106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eriod" startAt="6"/>
            </a:pPr>
            <a:r>
              <a:rPr lang="en-US" altLang="zh-TW" dirty="0" err="1"/>
              <a:t>keycdn</a:t>
            </a:r>
            <a:r>
              <a:rPr lang="zh-TW" altLang="en-US" dirty="0"/>
              <a:t>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https://www.keycdn.com/blog/web-crawlers/</a:t>
            </a:r>
            <a:endParaRPr lang="en-US" altLang="zh-TW" dirty="0"/>
          </a:p>
          <a:p>
            <a:pPr marL="457200" indent="-457200">
              <a:buAutoNum type="arabicPeriod" startAt="6"/>
            </a:pPr>
            <a:r>
              <a:rPr lang="en-US" altLang="zh-TW" dirty="0"/>
              <a:t>【</a:t>
            </a:r>
            <a:r>
              <a:rPr lang="zh-TW" altLang="en-US" dirty="0"/>
              <a:t>網路管理課程</a:t>
            </a:r>
            <a:r>
              <a:rPr lang="en-US" altLang="zh-TW" dirty="0"/>
              <a:t>】</a:t>
            </a:r>
            <a:r>
              <a:rPr lang="zh-TW" altLang="en-US" dirty="0"/>
              <a:t>巨匠電腦分享網路管理是什麼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http://www.webm.com.tw/page02-1-187.html</a:t>
            </a:r>
            <a:endParaRPr lang="en-US" altLang="zh-TW" dirty="0"/>
          </a:p>
          <a:p>
            <a:pPr marL="457200" indent="-457200">
              <a:buAutoNum type="arabicPeriod" startAt="8"/>
            </a:pPr>
            <a:r>
              <a:rPr lang="en-US" altLang="zh-TW" dirty="0"/>
              <a:t>Insights: Gone Hollywood – Studios Join The YouTube Movie Circuit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http://www.tubefilter.com/2016/10/10/hollywood-studios-youtube-movie-circuit/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   </a:t>
            </a:r>
            <a:r>
              <a:rPr lang="en-US" altLang="zh-TW" dirty="0"/>
              <a:t>Kids' Summer Movie Guide 2017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https://www.commonsensemedia.org/blog/kids-summer-movie-guide-2017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 </a:t>
            </a:r>
            <a:r>
              <a:rPr lang="en-US" altLang="zh-TW" dirty="0"/>
              <a:t>[Python][</a:t>
            </a:r>
            <a:r>
              <a:rPr lang="zh-TW" altLang="en-US" dirty="0"/>
              <a:t>教學</a:t>
            </a:r>
            <a:r>
              <a:rPr lang="en-US" altLang="zh-TW" dirty="0"/>
              <a:t>] </a:t>
            </a:r>
            <a:r>
              <a:rPr lang="zh-TW" altLang="en-US" dirty="0"/>
              <a:t>網路爬蟲（</a:t>
            </a:r>
            <a:r>
              <a:rPr lang="en-US" altLang="zh-TW" dirty="0"/>
              <a:t>crawler</a:t>
            </a:r>
            <a:r>
              <a:rPr lang="zh-TW" altLang="en-US" dirty="0"/>
              <a:t>）實務（上）</a:t>
            </a:r>
            <a:r>
              <a:rPr lang="en-US" altLang="zh-TW" dirty="0"/>
              <a:t>--</a:t>
            </a:r>
            <a:r>
              <a:rPr lang="zh-TW" altLang="en-US" dirty="0"/>
              <a:t>網頁元件解析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http://blog.bryanbigdata.com/2014/12/python-crawler.html</a:t>
            </a:r>
          </a:p>
        </p:txBody>
      </p:sp>
    </p:spTree>
    <p:extLst>
      <p:ext uri="{BB962C8B-B14F-4D97-AF65-F5344CB8AC3E}">
        <p14:creationId xmlns:p14="http://schemas.microsoft.com/office/powerpoint/2010/main" val="267799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0"/>
            <a:ext cx="86106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4050"/>
            <a:ext cx="10820400" cy="462915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 startAt="11"/>
            </a:pPr>
            <a:r>
              <a:rPr lang="zh-TW" altLang="en-US" dirty="0"/>
              <a:t>新</a:t>
            </a:r>
            <a:r>
              <a:rPr lang="en-US" altLang="zh-TW" dirty="0"/>
              <a:t>ISACA</a:t>
            </a:r>
            <a:r>
              <a:rPr lang="zh-TW" altLang="en-US" dirty="0"/>
              <a:t>指引辨識有效數據分析策略 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https://www.bqjournal.com/%E6%96%B0isaca%E6%8C%87%E5%BC%95%E8%BE%A8%E8%AD%98%E6%9C%89%E6%95%88%E6%95%B8%E6%93%9A%E5%88%86%E6%9E%90%E7%AD%96%E7%95%A5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12.</a:t>
            </a:r>
            <a:r>
              <a:rPr lang="zh-TW" altLang="en-US" dirty="0"/>
              <a:t> </a:t>
            </a:r>
            <a:r>
              <a:rPr lang="en-US" altLang="zh-TW" dirty="0"/>
              <a:t>Two Marvel Films Among Top 10 Most Anticipated 2015 Movies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https://wearecinemaniax.com/2015/01/08/two-marvel-films-among-top-10-most-anticipated-2015-movies/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13.</a:t>
            </a:r>
            <a:r>
              <a:rPr lang="zh-TW" altLang="en-US" dirty="0"/>
              <a:t> 你是信息爆炸年代的井底之蛙嗎？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https://column.cari.com.my/portal.php?mod=view&amp;aid=68626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14.</a:t>
            </a:r>
            <a:r>
              <a:rPr lang="zh-TW" altLang="en-US" dirty="0"/>
              <a:t> </a:t>
            </a:r>
            <a:r>
              <a:rPr lang="en-US" altLang="zh-TW" cap="all" dirty="0"/>
              <a:t>INTERNET ACCESS SERVICES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https://mosaicnetworx.com/business-internet-access/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15.</a:t>
            </a:r>
            <a:r>
              <a:rPr lang="zh-TW" altLang="en-US" dirty="0"/>
              <a:t> 雲端系統整合，網址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6"/>
              </a:rPr>
              <a:t>https://www.lccnet.com.tw/lccnet/cloud-system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092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C643-B8A1-4859-8AB4-CE2A99F9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175" y="78573"/>
            <a:ext cx="4152900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92D91-391B-4EA6-A1F5-643824CC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1714500"/>
            <a:ext cx="10820400" cy="4190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16.</a:t>
            </a:r>
            <a:r>
              <a:rPr lang="zh-TW" altLang="en-US" dirty="0"/>
              <a:t> </a:t>
            </a:r>
            <a:r>
              <a:rPr lang="en-US" altLang="zh-TW" dirty="0"/>
              <a:t>2017</a:t>
            </a:r>
            <a:r>
              <a:rPr lang="zh-TW" altLang="en-US" dirty="0"/>
              <a:t>手機</a:t>
            </a:r>
            <a:r>
              <a:rPr lang="en-US" altLang="zh-TW" dirty="0"/>
              <a:t>CPU</a:t>
            </a:r>
            <a:r>
              <a:rPr lang="zh-TW" altLang="en-US" dirty="0"/>
              <a:t>性能排名，你的上榜了嗎？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https://kknews.cc/zh-tw/digital/bogxolm.html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17.</a:t>
            </a:r>
            <a:r>
              <a:rPr lang="zh-TW" altLang="en-US" dirty="0"/>
              <a:t> </a:t>
            </a:r>
            <a:r>
              <a:rPr lang="en-US" altLang="zh-TW" i="1" dirty="0"/>
              <a:t>What are the differences between mobile technology (1G, 2G, 3G, 4G and 5G)?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https://gurubox.org/2017/02/07/what-are-the-differences-between-mobile-technology-1g-2g-3g-4g-and-5g/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18.</a:t>
            </a:r>
            <a:r>
              <a:rPr lang="zh-TW" altLang="en-US" dirty="0"/>
              <a:t> </a:t>
            </a:r>
            <a:r>
              <a:rPr lang="en-US" altLang="zh-TW" dirty="0"/>
              <a:t>Rotten Tomatoes 2.svg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http://logos.wikia.com/wiki/File:Rotten_Tomatoes_2.svg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19.</a:t>
            </a:r>
            <a:r>
              <a:rPr lang="zh-TW" altLang="en-US" dirty="0"/>
              <a:t> </a:t>
            </a:r>
            <a:r>
              <a:rPr lang="en-US" altLang="zh-TW" dirty="0"/>
              <a:t>How to improve website crawling speed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http://www.webcomforts.com/page/how-to-improve-website-crawling-speed/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903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DF62F-30FD-4A92-AB30-2558CB3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3975" y="0"/>
            <a:ext cx="2724150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網路的誕生</a:t>
            </a:r>
          </a:p>
        </p:txBody>
      </p:sp>
      <p:pic>
        <p:nvPicPr>
          <p:cNvPr id="8194" name="Picture 2" descr="相關圖片">
            <a:extLst>
              <a:ext uri="{FF2B5EF4-FFF2-40B4-BE49-F238E27FC236}">
                <a16:creationId xmlns:a16="http://schemas.microsoft.com/office/drawing/2014/main" id="{9E5F1326-F94D-41C8-A830-B9065514CC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63" y="1567161"/>
            <a:ext cx="6985687" cy="4038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5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45293-6589-401B-96A1-918AA1BD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575" y="0"/>
            <a:ext cx="4019549" cy="1293028"/>
          </a:xfrm>
        </p:spPr>
        <p:txBody>
          <a:bodyPr/>
          <a:lstStyle/>
          <a:p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參考資料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8EE13-EE0B-47FB-A2F3-061BDB6E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1"/>
            <a:ext cx="10820400" cy="491490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zh-TW" dirty="0"/>
              <a:t>IMDb Top 250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zh-TW" altLang="en-US" dirty="0"/>
              <a:t>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http://www.imdb.com/chart/top?pf_rd_m=A2FGELUUNOQJNL&amp;pf_rd_p=2417962742&amp;pf_rd_r=0M85G1V8JHW928EHBETF&amp;pf_rd_s=right-4&amp;pf_rd_t=15506&amp;pf_rd_i=moviemeter&amp;ref_=chtmvm_ql_3</a:t>
            </a:r>
            <a:endParaRPr lang="en-US" altLang="zh-TW" dirty="0"/>
          </a:p>
          <a:p>
            <a:pPr marL="457200" indent="-457200">
              <a:buAutoNum type="arabicPeriod" startAt="2"/>
            </a:pPr>
            <a:r>
              <a:rPr lang="en-US" altLang="zh-TW" dirty="0"/>
              <a:t>TOP 100 MOVIES OF ALL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https://www.rottentomatoes.com/top/bestofrt/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  </a:t>
            </a:r>
            <a:r>
              <a:rPr lang="zh-TW" altLang="zh-TW" dirty="0"/>
              <a:t>網路爬蟲</a:t>
            </a:r>
          </a:p>
          <a:p>
            <a:pPr marL="0" indent="0">
              <a:buNone/>
            </a:pPr>
            <a:r>
              <a:rPr lang="zh-TW" altLang="en-US" dirty="0"/>
              <a:t>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https://zh.wikipedia.org/wiki/%E7%B6%B2%E8%B7%AF%E7%88%AC%E8%9F%B2</a:t>
            </a:r>
            <a:endParaRPr lang="en-US" altLang="zh-TW" dirty="0"/>
          </a:p>
          <a:p>
            <a:pPr marL="457200" indent="-457200">
              <a:buAutoNum type="arabicPeriod" startAt="4"/>
            </a:pPr>
            <a:r>
              <a:rPr lang="en-US" altLang="zh-TW" dirty="0"/>
              <a:t>Python</a:t>
            </a:r>
            <a:r>
              <a:rPr lang="zh-TW" altLang="en-US" dirty="0"/>
              <a:t>爬蟲新手筆記，網址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http://pala.tw/python-web-crawler/</a:t>
            </a:r>
            <a:endParaRPr lang="en-US" altLang="zh-TW" dirty="0"/>
          </a:p>
          <a:p>
            <a:pPr marL="457200" indent="-457200">
              <a:buAutoNum type="arabicPeriod" startAt="4"/>
            </a:pPr>
            <a:r>
              <a:rPr lang="en-US" altLang="zh-TW" dirty="0"/>
              <a:t>《Android》『</a:t>
            </a:r>
            <a:r>
              <a:rPr lang="en-US" altLang="zh-TW" dirty="0" err="1"/>
              <a:t>Jsoup</a:t>
            </a:r>
            <a:r>
              <a:rPr lang="en-US" altLang="zh-TW" dirty="0"/>
              <a:t>』- </a:t>
            </a:r>
            <a:r>
              <a:rPr lang="zh-TW" altLang="en-US" dirty="0"/>
              <a:t>如何使用 </a:t>
            </a:r>
            <a:r>
              <a:rPr lang="en-US" altLang="zh-TW" dirty="0" err="1"/>
              <a:t>Jsoup</a:t>
            </a:r>
            <a:r>
              <a:rPr lang="en-US" altLang="zh-TW" dirty="0"/>
              <a:t> </a:t>
            </a:r>
            <a:r>
              <a:rPr lang="zh-TW" altLang="en-US" dirty="0"/>
              <a:t>取得 </a:t>
            </a:r>
            <a:r>
              <a:rPr lang="en-US" altLang="zh-TW" dirty="0"/>
              <a:t>HTML </a:t>
            </a:r>
            <a:r>
              <a:rPr lang="zh-TW" altLang="en-US" dirty="0"/>
              <a:t>網頁上的資訊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https://xnfood.com.tw/jsoup/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4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E4BA9-DF85-49C3-8832-4D68DB96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2" y="1945472"/>
            <a:ext cx="3762375" cy="2740828"/>
          </a:xfrm>
        </p:spPr>
        <p:txBody>
          <a:bodyPr>
            <a:normAutofit/>
          </a:bodyPr>
          <a:lstStyle/>
          <a:p>
            <a:r>
              <a:rPr lang="en-US" altLang="zh-TW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THE</a:t>
            </a:r>
            <a:r>
              <a:rPr lang="zh-TW" altLang="en-US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8000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  <a:endParaRPr lang="zh-TW" altLang="en-US" sz="8000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6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A6EDB-920B-4E99-A79B-15F119AC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24" y="0"/>
            <a:ext cx="317182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爆炸性世代</a:t>
            </a:r>
          </a:p>
        </p:txBody>
      </p:sp>
      <p:pic>
        <p:nvPicPr>
          <p:cNvPr id="10244" name="Picture 4" descr="「資訊爆炸」的圖片搜尋結果">
            <a:extLst>
              <a:ext uri="{FF2B5EF4-FFF2-40B4-BE49-F238E27FC236}">
                <a16:creationId xmlns:a16="http://schemas.microsoft.com/office/drawing/2014/main" id="{51ED1999-A833-4A40-9489-1C663FAC8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93" y="2001044"/>
            <a:ext cx="5891213" cy="37048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9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C0ADD-F28C-4FF4-A4F0-758A5214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799" y="516723"/>
            <a:ext cx="2143125" cy="98822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網頁概述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B0752C-AE6C-4D46-B1BF-A8097C2A63C7}"/>
              </a:ext>
            </a:extLst>
          </p:cNvPr>
          <p:cNvSpPr/>
          <p:nvPr/>
        </p:nvSpPr>
        <p:spPr>
          <a:xfrm>
            <a:off x="5267325" y="1666876"/>
            <a:ext cx="2190750" cy="723900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A86694-403E-4C35-9127-506F3BADD87B}"/>
              </a:ext>
            </a:extLst>
          </p:cNvPr>
          <p:cNvSpPr/>
          <p:nvPr/>
        </p:nvSpPr>
        <p:spPr>
          <a:xfrm>
            <a:off x="5600700" y="5448300"/>
            <a:ext cx="1819275" cy="70485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「網路爬蟲」的圖片搜尋結果">
            <a:extLst>
              <a:ext uri="{FF2B5EF4-FFF2-40B4-BE49-F238E27FC236}">
                <a16:creationId xmlns:a16="http://schemas.microsoft.com/office/drawing/2014/main" id="{387E74F1-1DAF-4A3F-9E42-0B90676EF9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4" y="1366044"/>
            <a:ext cx="780097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4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02F99CD-7B7B-4E1C-B090-31FD06E6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0" y="369894"/>
            <a:ext cx="2019299" cy="6762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網頁概述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42690D-C503-4BF5-BA66-ED220938D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51" r="35488" b="5361"/>
          <a:stretch/>
        </p:blipFill>
        <p:spPr>
          <a:xfrm>
            <a:off x="1428750" y="244682"/>
            <a:ext cx="8543925" cy="636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89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09B01-33E9-40BA-A0D3-CB917551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550" y="-7199"/>
            <a:ext cx="2305050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爬蟲介紹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9415D-AE6B-4AA3-B330-540FB47F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TW" altLang="en-US" dirty="0"/>
              <a:t>又稱網路蜘蛛，是一種用來抓取使用者之所需。</a:t>
            </a: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  廣泛被應用於分析資料</a:t>
            </a:r>
          </a:p>
        </p:txBody>
      </p:sp>
      <p:pic>
        <p:nvPicPr>
          <p:cNvPr id="6146" name="Picture 2" descr="「網路爬蟲」的圖片搜尋結果">
            <a:extLst>
              <a:ext uri="{FF2B5EF4-FFF2-40B4-BE49-F238E27FC236}">
                <a16:creationId xmlns:a16="http://schemas.microsoft.com/office/drawing/2014/main" id="{415CD100-F040-443B-B169-99125444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079625"/>
            <a:ext cx="4305300" cy="22268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分析」的圖片搜尋結果">
            <a:extLst>
              <a:ext uri="{FF2B5EF4-FFF2-40B4-BE49-F238E27FC236}">
                <a16:creationId xmlns:a16="http://schemas.microsoft.com/office/drawing/2014/main" id="{5EC45438-95CB-44D5-B6A0-36D19970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10" y="4139663"/>
            <a:ext cx="3554289" cy="26282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725E-8138-4283-BE0F-8D3F1597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74" y="140718"/>
            <a:ext cx="280987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規範與影響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3F06C3-EB49-42FD-ADC3-F2729CD4D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TW" altLang="en-US" dirty="0"/>
              <a:t>爬蟲訪問網站的過程會消耗目標系統資源。不少網絡系統並不默許爬蟲工作     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514350" indent="-514350">
              <a:buAutoNum type="arabicPeriod" startAt="2"/>
            </a:pPr>
            <a:r>
              <a:rPr lang="zh-TW" altLang="en-US" dirty="0"/>
              <a:t>影響 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     </a:t>
            </a:r>
            <a:r>
              <a:rPr lang="en-US" altLang="zh-TW" dirty="0"/>
              <a:t>(1)</a:t>
            </a:r>
            <a:r>
              <a:rPr lang="zh-TW" altLang="en-US" dirty="0"/>
              <a:t> 高頻寬使用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</a:t>
            </a:r>
            <a:r>
              <a:rPr lang="en-US" altLang="zh-TW" dirty="0"/>
              <a:t>(2)</a:t>
            </a:r>
            <a:r>
              <a:rPr lang="zh-TW" altLang="en-US" dirty="0"/>
              <a:t> 服務器超載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6541C82E-A07B-4212-8D08-15FA334A8FA9}"/>
              </a:ext>
            </a:extLst>
          </p:cNvPr>
          <p:cNvSpPr/>
          <p:nvPr/>
        </p:nvSpPr>
        <p:spPr>
          <a:xfrm>
            <a:off x="3771900" y="2724150"/>
            <a:ext cx="1228725" cy="4762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「網路」的圖片搜尋結果">
            <a:extLst>
              <a:ext uri="{FF2B5EF4-FFF2-40B4-BE49-F238E27FC236}">
                <a16:creationId xmlns:a16="http://schemas.microsoft.com/office/drawing/2014/main" id="{60F695E0-DC39-4E94-BD27-C1F83DF8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3429000"/>
            <a:ext cx="7143750" cy="3238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6AE352-016E-464E-9FB5-DF25359B18EA}"/>
              </a:ext>
            </a:extLst>
          </p:cNvPr>
          <p:cNvSpPr/>
          <p:nvPr/>
        </p:nvSpPr>
        <p:spPr>
          <a:xfrm>
            <a:off x="5667376" y="2724150"/>
            <a:ext cx="1314450" cy="476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robots.txt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79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A1625-E343-4C19-A264-3E255E96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674" y="192873"/>
            <a:ext cx="7077075" cy="1293028"/>
          </a:xfrm>
        </p:spPr>
        <p:txBody>
          <a:bodyPr/>
          <a:lstStyle/>
          <a:p>
            <a:pPr algn="ctr"/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範例應用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Movies Ranking</a:t>
            </a:r>
            <a:endParaRPr lang="zh-TW" altLang="en-US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266" name="Picture 2" descr="2015movies">
            <a:extLst>
              <a:ext uri="{FF2B5EF4-FFF2-40B4-BE49-F238E27FC236}">
                <a16:creationId xmlns:a16="http://schemas.microsoft.com/office/drawing/2014/main" id="{2249A6E2-6A64-4242-BB01-0EEC6A50A9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4892" y="2193925"/>
            <a:ext cx="5722216" cy="40243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073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2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3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2577</TotalTime>
  <Words>840</Words>
  <Application>Microsoft Office PowerPoint</Application>
  <PresentationFormat>寬螢幕</PresentationFormat>
  <Paragraphs>126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新細明體</vt:lpstr>
      <vt:lpstr>標楷體</vt:lpstr>
      <vt:lpstr>Arial</vt:lpstr>
      <vt:lpstr>Century Gothic</vt:lpstr>
      <vt:lpstr>飛機雲</vt:lpstr>
      <vt:lpstr>1_飛機雲</vt:lpstr>
      <vt:lpstr>2_飛機雲</vt:lpstr>
      <vt:lpstr>3_飛機雲</vt:lpstr>
      <vt:lpstr>網路爬蟲</vt:lpstr>
      <vt:lpstr>目錄</vt:lpstr>
      <vt:lpstr>網路的誕生</vt:lpstr>
      <vt:lpstr>爆炸性世代</vt:lpstr>
      <vt:lpstr>網頁概述</vt:lpstr>
      <vt:lpstr>網頁概述</vt:lpstr>
      <vt:lpstr>爬蟲介紹</vt:lpstr>
      <vt:lpstr>規範與影響</vt:lpstr>
      <vt:lpstr>範例應用 - Movies Ranking</vt:lpstr>
      <vt:lpstr>動機</vt:lpstr>
      <vt:lpstr>Module分析</vt:lpstr>
      <vt:lpstr>目標網頁</vt:lpstr>
      <vt:lpstr>原始碼分析</vt:lpstr>
      <vt:lpstr>程式碼分析</vt:lpstr>
      <vt:lpstr>運行結果</vt:lpstr>
      <vt:lpstr>PowerPoint 簡報</vt:lpstr>
      <vt:lpstr>手機發展</vt:lpstr>
      <vt:lpstr>效能成長</vt:lpstr>
      <vt:lpstr>網速提升</vt:lpstr>
      <vt:lpstr>範例APP - Movies Ranking</vt:lpstr>
      <vt:lpstr>Module分析</vt:lpstr>
      <vt:lpstr>目標網頁</vt:lpstr>
      <vt:lpstr>原始碼分析</vt:lpstr>
      <vt:lpstr>程式碼分析</vt:lpstr>
      <vt:lpstr>運行結果</vt:lpstr>
      <vt:lpstr>參考資料 - 圖片</vt:lpstr>
      <vt:lpstr>參考資料 - 圖片</vt:lpstr>
      <vt:lpstr>參考資料 - 圖片</vt:lpstr>
      <vt:lpstr>參考資料 - 圖片</vt:lpstr>
      <vt:lpstr>參考資料 - 內容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Ranking</dc:title>
  <dc:creator>Eric</dc:creator>
  <cp:lastModifiedBy>Eric</cp:lastModifiedBy>
  <cp:revision>48</cp:revision>
  <dcterms:created xsi:type="dcterms:W3CDTF">2017-12-07T06:22:23Z</dcterms:created>
  <dcterms:modified xsi:type="dcterms:W3CDTF">2017-12-21T07:58:04Z</dcterms:modified>
</cp:coreProperties>
</file>